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  <p:sldMasterId id="2147483660" r:id="rId5"/>
  </p:sldMasterIdLst>
  <p:notesMasterIdLst>
    <p:notesMasterId r:id="rId48"/>
  </p:notesMasterIdLst>
  <p:sldIdLst>
    <p:sldId id="284" r:id="rId6"/>
    <p:sldId id="296" r:id="rId7"/>
    <p:sldId id="364" r:id="rId8"/>
    <p:sldId id="365" r:id="rId9"/>
    <p:sldId id="366" r:id="rId10"/>
    <p:sldId id="292" r:id="rId11"/>
    <p:sldId id="293" r:id="rId12"/>
    <p:sldId id="294" r:id="rId13"/>
    <p:sldId id="349" r:id="rId14"/>
    <p:sldId id="362" r:id="rId15"/>
    <p:sldId id="355" r:id="rId16"/>
    <p:sldId id="341" r:id="rId17"/>
    <p:sldId id="356" r:id="rId18"/>
    <p:sldId id="343" r:id="rId19"/>
    <p:sldId id="357" r:id="rId20"/>
    <p:sldId id="344" r:id="rId21"/>
    <p:sldId id="363" r:id="rId22"/>
    <p:sldId id="345" r:id="rId23"/>
    <p:sldId id="271" r:id="rId24"/>
    <p:sldId id="337" r:id="rId25"/>
    <p:sldId id="346" r:id="rId26"/>
    <p:sldId id="350" r:id="rId27"/>
    <p:sldId id="338" r:id="rId28"/>
    <p:sldId id="351" r:id="rId29"/>
    <p:sldId id="347" r:id="rId30"/>
    <p:sldId id="352" r:id="rId31"/>
    <p:sldId id="353" r:id="rId32"/>
    <p:sldId id="339" r:id="rId33"/>
    <p:sldId id="354" r:id="rId34"/>
    <p:sldId id="348" r:id="rId35"/>
    <p:sldId id="359" r:id="rId36"/>
    <p:sldId id="358" r:id="rId37"/>
    <p:sldId id="360" r:id="rId38"/>
    <p:sldId id="311" r:id="rId39"/>
    <p:sldId id="313" r:id="rId40"/>
    <p:sldId id="318" r:id="rId41"/>
    <p:sldId id="305" r:id="rId42"/>
    <p:sldId id="291" r:id="rId43"/>
    <p:sldId id="314" r:id="rId44"/>
    <p:sldId id="319" r:id="rId45"/>
    <p:sldId id="361" r:id="rId46"/>
    <p:sldId id="331" r:id="rId47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FF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4BA95F7D-98B5-4B3F-8F1B-6D86BBF3D628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9F02963-B3ED-40DA-A676-9BB8FA46F99E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60197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443162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619110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6519277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36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10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7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659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49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155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88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73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0469964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55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270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602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813081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130660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6172841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720520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603978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5487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219952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79534-5778-4281-A2F6-E8DA0ED7EBFC}" type="datetimeFigureOut">
              <a:rPr lang="ar-KW" smtClean="0"/>
              <a:t>12/10/1444</a:t>
            </a:fld>
            <a:endParaRPr lang="ar-K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06FAB-7D67-4A01-98C0-4F362C274D7B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302243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KW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9885E5-6B19-4459-B019-4C602D125DEB}" type="datetimeFigureOut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12/10/1444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E0A1AF-DC45-4D4D-A709-288830323EC7}" type="slidenum">
              <a:rPr lang="ar-KW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ar-KW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02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8.gif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3.mp3"/><Relationship Id="rId7" Type="http://schemas.openxmlformats.org/officeDocument/2006/relationships/slideLayout" Target="../slideLayouts/slideLayout1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1.mp3"/><Relationship Id="rId11" Type="http://schemas.openxmlformats.org/officeDocument/2006/relationships/image" Target="../media/image45.gif"/><Relationship Id="rId5" Type="http://schemas.microsoft.com/office/2007/relationships/media" Target="../media/media1.mp3"/><Relationship Id="rId10" Type="http://schemas.openxmlformats.org/officeDocument/2006/relationships/image" Target="../media/image44.gif"/><Relationship Id="rId4" Type="http://schemas.openxmlformats.org/officeDocument/2006/relationships/audio" Target="../media/media3.mp3"/><Relationship Id="rId9" Type="http://schemas.openxmlformats.org/officeDocument/2006/relationships/image" Target="../media/image4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emf"/><Relationship Id="rId4" Type="http://schemas.openxmlformats.org/officeDocument/2006/relationships/image" Target="../media/image5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g"/><Relationship Id="rId3" Type="http://schemas.openxmlformats.org/officeDocument/2006/relationships/image" Target="../media/image6.jp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2" Type="http://schemas.openxmlformats.org/officeDocument/2006/relationships/image" Target="../media/image5.png"/><Relationship Id="rId16" Type="http://schemas.openxmlformats.org/officeDocument/2006/relationships/image" Target="../media/image2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8.jpg"/><Relationship Id="rId15" Type="http://schemas.openxmlformats.org/officeDocument/2006/relationships/image" Target="../media/image20.jpg"/><Relationship Id="rId10" Type="http://schemas.openxmlformats.org/officeDocument/2006/relationships/image" Target="../media/image15.jpeg"/><Relationship Id="rId4" Type="http://schemas.openxmlformats.org/officeDocument/2006/relationships/image" Target="../media/image7.jpg"/><Relationship Id="rId9" Type="http://schemas.openxmlformats.org/officeDocument/2006/relationships/image" Target="../media/image14.jpg"/><Relationship Id="rId1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85549" y="823035"/>
            <a:ext cx="5587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72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LinotypeInagur-Bold"/>
              </a:rPr>
              <a:t>Unit 8</a:t>
            </a:r>
            <a:endParaRPr lang="ar-KW" sz="7200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874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70294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35360" y="5454352"/>
            <a:ext cx="11570202" cy="854968"/>
          </a:xfrm>
          <a:prstGeom prst="rect">
            <a:avLst/>
          </a:prstGeom>
          <a:solidFill>
            <a:srgbClr val="000000"/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ln w="38100">
                  <a:noFill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innerShdw blurRad="114300">
                    <a:prstClr val="black"/>
                  </a:innerShdw>
                </a:effectLst>
                <a:latin typeface="Garamond" panose="02020404030301010803" pitchFamily="18" charset="0"/>
              </a:rPr>
              <a:t>Let’s study some adjectives, shall we?</a:t>
            </a:r>
            <a:endParaRPr lang="ar-KW" sz="4800" b="1" dirty="0">
              <a:ln w="38100">
                <a:noFill/>
              </a:ln>
              <a:solidFill>
                <a:srgbClr val="FFFF0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  <a:innerShdw blurRad="114300">
                  <a:prstClr val="black"/>
                </a:inn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817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8763" y="99398"/>
            <a:ext cx="1094509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We have to be very careful with what we say to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sensitive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people.</a:t>
            </a:r>
            <a:endParaRPr lang="ar-KW" sz="44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745673"/>
            <a:ext cx="6248400" cy="51123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5673"/>
            <a:ext cx="5943600" cy="5112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76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NSITIV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sensitive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3206" y="5352772"/>
            <a:ext cx="11683999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easily upset by the things people say or do, or causing people to be upset, embarrassed, or angry</a:t>
            </a:r>
            <a:endParaRPr lang="ar-KW" sz="40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343" y="1380282"/>
            <a:ext cx="4128655" cy="38533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16" y="1380282"/>
            <a:ext cx="3989231" cy="38533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34" y="1380282"/>
            <a:ext cx="3829490" cy="38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652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454" y="153497"/>
            <a:ext cx="10945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The boys are very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talented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 Playing basketball is their talent.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3875"/>
            <a:ext cx="6179127" cy="49241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876"/>
            <a:ext cx="5965371" cy="492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27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LENT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talented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81200" y="5880832"/>
            <a:ext cx="8358909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with talent</a:t>
            </a:r>
            <a:endParaRPr lang="ar-KW" sz="5400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1229554"/>
            <a:ext cx="8325669" cy="465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787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6368" y="94493"/>
            <a:ext cx="109450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People who work in the circus are so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skillful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28" y="2409371"/>
            <a:ext cx="4746171" cy="4448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9371"/>
            <a:ext cx="4572000" cy="44486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914" y="1736725"/>
            <a:ext cx="4572000" cy="4170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02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201062"/>
          </a:xfrm>
        </p:spPr>
        <p:txBody>
          <a:bodyPr>
            <a:noAutofit/>
          </a:bodyPr>
          <a:lstStyle/>
          <a:p>
            <a:pPr algn="ctr"/>
            <a:r>
              <a:rPr lang="en-US" sz="88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  <a:cs typeface="Aharoni" pitchFamily="2" charset="-79"/>
              </a:rPr>
              <a:t>skillful</a:t>
            </a:r>
            <a:endParaRPr lang="ar-KW" sz="8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6" name="SKILLFU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3828" y="5534561"/>
            <a:ext cx="1145177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good at doing something, especially because you have practised doing it</a:t>
            </a:r>
            <a:endParaRPr lang="ar-KW" sz="4000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8324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0" y="0"/>
            <a:ext cx="12409714" cy="6858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14171" y="601666"/>
            <a:ext cx="7226717" cy="1270677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6600" b="1" dirty="0">
                <a:ln w="76200">
                  <a:noFill/>
                </a:ln>
                <a:solidFill>
                  <a:srgbClr val="80008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</a:rPr>
              <a:t>New Vocabulary</a:t>
            </a:r>
            <a:endParaRPr lang="ar-KW" sz="6600" b="1" dirty="0">
              <a:ln w="76200">
                <a:noFill/>
              </a:ln>
              <a:solidFill>
                <a:srgbClr val="800080"/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54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LENTED - meaning in the Cambridge English Dictionar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5054" y="1180882"/>
            <a:ext cx="487363" cy="487363"/>
          </a:xfrm>
          <a:prstGeom prst="rect">
            <a:avLst/>
          </a:prstGeom>
        </p:spPr>
      </p:pic>
      <p:pic>
        <p:nvPicPr>
          <p:cNvPr id="8" name="SKILLFUL - meaning in the Cambridge English Dictionary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92836" y="1668245"/>
            <a:ext cx="487363" cy="487363"/>
          </a:xfrm>
          <a:prstGeom prst="rect">
            <a:avLst/>
          </a:prstGeom>
        </p:spPr>
      </p:pic>
      <p:pic>
        <p:nvPicPr>
          <p:cNvPr id="5" name="SENSITIVE - meaning in the Cambridge English Dictionary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855054" y="849600"/>
            <a:ext cx="487363" cy="487363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191344" y="453297"/>
            <a:ext cx="8301492" cy="3370557"/>
          </a:xfrm>
          <a:prstGeom prst="rect">
            <a:avLst/>
          </a:prstGeom>
        </p:spPr>
        <p:txBody>
          <a:bodyPr vert="horz" lIns="91440" tIns="45720" rIns="91440" bIns="45720" rtlCol="1">
            <a:noAutofit/>
          </a:bodyPr>
          <a:lstStyle>
            <a:lvl1pPr marL="342900" indent="-3429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r" defTabSz="914400" rtl="1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Font typeface="Arial" pitchFamily="34" charset="0"/>
              <a:buNone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sensitive   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(adj.)</a:t>
            </a:r>
          </a:p>
          <a:p>
            <a:pPr algn="l">
              <a:buNone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talented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(adj.)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 </a:t>
            </a:r>
          </a:p>
          <a:p>
            <a:pPr algn="l">
              <a:buNone/>
            </a:pPr>
            <a:r>
              <a:rPr lang="en-US" sz="60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skillful     </a:t>
            </a:r>
            <a:r>
              <a:rPr lang="en-US" sz="6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(adj.)</a:t>
            </a:r>
          </a:p>
          <a:p>
            <a:pPr algn="l">
              <a:buFont typeface="Arial" pitchFamily="34" charset="0"/>
              <a:buNone/>
            </a:pP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  <a:p>
            <a:pPr algn="l">
              <a:buFont typeface="Arial" pitchFamily="34" charset="0"/>
              <a:buNone/>
            </a:pP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03" y="0"/>
            <a:ext cx="5322897" cy="34746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103" y="3823855"/>
            <a:ext cx="5322898" cy="30341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13" y="3823854"/>
            <a:ext cx="5527798" cy="3034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6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8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3272" y="0"/>
            <a:ext cx="6885415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7896852" y="1110889"/>
            <a:ext cx="4391835" cy="1800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Student’s Book</a:t>
            </a:r>
          </a:p>
          <a:p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 Page </a:t>
            </a:r>
            <a:r>
              <a:rPr lang="en-US" b="1" dirty="0">
                <a:ln w="19050">
                  <a:solidFill>
                    <a:sysClr val="windowText" lastClr="000000"/>
                  </a:solidFill>
                </a:ln>
                <a:solidFill>
                  <a:srgbClr val="00206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66</a:t>
            </a:r>
            <a:endParaRPr lang="ar-KW" b="1" dirty="0">
              <a:ln w="19050">
                <a:solidFill>
                  <a:sysClr val="windowText" lastClr="000000"/>
                </a:solidFill>
              </a:ln>
              <a:solidFill>
                <a:srgbClr val="00206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lum bright="-20000" contrast="40000"/>
          </a:blip>
          <a:stretch>
            <a:fillRect/>
          </a:stretch>
        </p:blipFill>
        <p:spPr>
          <a:xfrm>
            <a:off x="0" y="0"/>
            <a:ext cx="54032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7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60696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896" y="0"/>
            <a:ext cx="7581528" cy="1556792"/>
          </a:xfrm>
        </p:spPr>
        <p:txBody>
          <a:bodyPr>
            <a:noAutofit/>
          </a:bodyPr>
          <a:lstStyle/>
          <a:p>
            <a:r>
              <a:rPr lang="en-US" sz="9600" b="1" dirty="0">
                <a:ln w="38100">
                  <a:noFill/>
                </a:ln>
                <a:solidFill>
                  <a:sysClr val="windowText" lastClr="000000"/>
                </a:solidFill>
                <a:latin typeface="Monotype Corsiva" panose="03010101010201010101" pitchFamily="66" charset="0"/>
              </a:rPr>
              <a:t>Opener</a:t>
            </a:r>
            <a:endParaRPr lang="ar-KW" sz="9600" b="1" dirty="0">
              <a:ln w="38100">
                <a:noFill/>
              </a:ln>
              <a:solidFill>
                <a:sysClr val="windowText" lastClr="00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14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0" y="15240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769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9945" y="0"/>
            <a:ext cx="1113905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Examples: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telephone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was invented in the 19th century.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The telegraph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was invented in the 19th century.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 telephone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the telegraph were invented in the 19</a:t>
            </a:r>
            <a:r>
              <a:rPr lang="en-US" sz="2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century.</a:t>
            </a:r>
          </a:p>
        </p:txBody>
      </p:sp>
      <p:pic>
        <p:nvPicPr>
          <p:cNvPr id="3" name="Content Placeholder 3" descr="telegraph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86213" y="4567563"/>
            <a:ext cx="4505787" cy="2290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782" y="4567563"/>
            <a:ext cx="1881383" cy="2290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852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915"/>
            <a:ext cx="12192000" cy="6829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4073" y="3214255"/>
            <a:ext cx="11139055" cy="2000548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baby is smart. The baby is sensitive</a:t>
            </a:r>
          </a:p>
          <a:p>
            <a:pPr algn="l"/>
            <a:endParaRPr lang="en-US" sz="40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The baby is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smart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sensitive.</a:t>
            </a:r>
          </a:p>
        </p:txBody>
      </p:sp>
    </p:spTree>
    <p:extLst>
      <p:ext uri="{BB962C8B-B14F-4D97-AF65-F5344CB8AC3E}">
        <p14:creationId xmlns:p14="http://schemas.microsoft.com/office/powerpoint/2010/main" val="3539514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373946" y="1233055"/>
            <a:ext cx="11568672" cy="43918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455" y="454891"/>
            <a:ext cx="2623703" cy="87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14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1891" y="201304"/>
            <a:ext cx="5486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Check your answers.</a:t>
            </a:r>
          </a:p>
        </p:txBody>
      </p:sp>
    </p:spTree>
    <p:extLst>
      <p:ext uri="{BB962C8B-B14F-4D97-AF65-F5344CB8AC3E}">
        <p14:creationId xmlns:p14="http://schemas.microsoft.com/office/powerpoint/2010/main" val="42754789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2509" y="266895"/>
            <a:ext cx="11540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Famous actors/talented/skillful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837" y="3311236"/>
            <a:ext cx="5985164" cy="35467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311236"/>
            <a:ext cx="5999018" cy="354676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509" y="1536722"/>
            <a:ext cx="1154083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Famous actors are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talented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skillful.</a:t>
            </a:r>
          </a:p>
        </p:txBody>
      </p:sp>
    </p:spTree>
    <p:extLst>
      <p:ext uri="{BB962C8B-B14F-4D97-AF65-F5344CB8AC3E}">
        <p14:creationId xmlns:p14="http://schemas.microsoft.com/office/powerpoint/2010/main" val="2506820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3200"/>
            <a:ext cx="12192000" cy="706120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1781" y="460859"/>
            <a:ext cx="8645237" cy="707886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l"/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Sky diving/interesting/dangerous.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203200"/>
            <a:ext cx="12351657" cy="7061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25581" y="1425886"/>
            <a:ext cx="11540837" cy="769441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Sky diving is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interesting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dangerous.</a:t>
            </a:r>
          </a:p>
        </p:txBody>
      </p:sp>
    </p:spTree>
    <p:extLst>
      <p:ext uri="{BB962C8B-B14F-4D97-AF65-F5344CB8AC3E}">
        <p14:creationId xmlns:p14="http://schemas.microsoft.com/office/powerpoint/2010/main" val="32738365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4072" y="287106"/>
            <a:ext cx="115408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ar-KW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. </a:t>
            </a:r>
            <a:r>
              <a:rPr lang="en-US" sz="3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• </a:t>
            </a:r>
            <a:r>
              <a:rPr lang="en-US" sz="40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British people/American people/English</a:t>
            </a:r>
          </a:p>
        </p:txBody>
      </p:sp>
      <p:sp>
        <p:nvSpPr>
          <p:cNvPr id="3" name="Rectangle 2"/>
          <p:cNvSpPr/>
          <p:nvPr/>
        </p:nvSpPr>
        <p:spPr>
          <a:xfrm>
            <a:off x="374071" y="1229171"/>
            <a:ext cx="11540837" cy="1446550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British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 American people speak English.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86075"/>
            <a:ext cx="5943600" cy="39719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400" y="2886074"/>
            <a:ext cx="5943600" cy="397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99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290946" y="197626"/>
            <a:ext cx="11790218" cy="64109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266" y="2410690"/>
            <a:ext cx="1987183" cy="663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62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788980" y="2899928"/>
            <a:ext cx="5486400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Read your answers.</a:t>
            </a:r>
          </a:p>
        </p:txBody>
      </p:sp>
    </p:spTree>
    <p:extLst>
      <p:ext uri="{BB962C8B-B14F-4D97-AF65-F5344CB8AC3E}">
        <p14:creationId xmlns:p14="http://schemas.microsoft.com/office/powerpoint/2010/main" val="22841449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02836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1543" y="416074"/>
            <a:ext cx="6299958" cy="1584176"/>
          </a:xfrm>
        </p:spPr>
        <p:txBody>
          <a:bodyPr>
            <a:noAutofit/>
          </a:bodyPr>
          <a:lstStyle/>
          <a:p>
            <a:pPr algn="l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CC0066"/>
                </a:solidFill>
                <a:latin typeface="Garamond" panose="02020404030301010803" pitchFamily="18" charset="0"/>
              </a:rPr>
              <a:t>Write words which begin with the letter</a:t>
            </a:r>
            <a:endParaRPr lang="ar-KW" b="1" dirty="0">
              <a:ln>
                <a:solidFill>
                  <a:sysClr val="windowText" lastClr="000000"/>
                </a:solidFill>
              </a:ln>
              <a:solidFill>
                <a:srgbClr val="CC0066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8982" y="1647685"/>
            <a:ext cx="3133906" cy="254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14:doors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8981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72469" y="180109"/>
            <a:ext cx="10758273" cy="144655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pigeons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bottles were used to send messages.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928" y="3990109"/>
            <a:ext cx="3708382" cy="20071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73" y="180109"/>
            <a:ext cx="881525" cy="88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11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274"/>
            <a:ext cx="12192000" cy="6908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61009" t="9325" r="10302" b="61242"/>
          <a:stretch/>
        </p:blipFill>
        <p:spPr>
          <a:xfrm>
            <a:off x="682336" y="3871797"/>
            <a:ext cx="4036951" cy="22519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527" y="131618"/>
            <a:ext cx="893618" cy="8936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64671" y="193706"/>
            <a:ext cx="9828040" cy="76944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The weather is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rainy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cold.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31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lum bright="-20000" contrast="40000"/>
          </a:blip>
          <a:srcRect l="3526" t="41003" r="45123" b="27229"/>
          <a:stretch/>
        </p:blipFill>
        <p:spPr>
          <a:xfrm>
            <a:off x="7675418" y="5168284"/>
            <a:ext cx="4364181" cy="14680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1124" y="182067"/>
            <a:ext cx="9828040" cy="1446550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google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books can help us get </a:t>
            </a:r>
          </a:p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 lot of information.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153" y="182067"/>
            <a:ext cx="721317" cy="7213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285" y="4003964"/>
            <a:ext cx="4910827" cy="250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10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59932" cy="760614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73" y="207819"/>
            <a:ext cx="1046899" cy="10468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9669" y="221674"/>
            <a:ext cx="9828040" cy="769441"/>
          </a:xfrm>
          <a:prstGeom prst="rect">
            <a:avLst/>
          </a:prstGeom>
          <a:solidFill>
            <a:srgbClr val="FFFFFF">
              <a:alpha val="89804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The park is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 both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 clean 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and</a:t>
            </a:r>
            <a:r>
              <a:rPr lang="en-US" sz="44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quiet.</a:t>
            </a:r>
            <a:endParaRPr lang="ar-KW" sz="44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85088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-20000" contrast="40000"/>
          </a:blip>
          <a:stretch>
            <a:fillRect/>
          </a:stretch>
        </p:blipFill>
        <p:spPr>
          <a:xfrm>
            <a:off x="6664035" y="0"/>
            <a:ext cx="5527965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664035" cy="7412182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110809" y="196489"/>
            <a:ext cx="4391835" cy="18002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Workbook</a:t>
            </a:r>
          </a:p>
          <a:p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cs typeface="Aharoni" pitchFamily="2" charset="-79"/>
              </a:rPr>
              <a:t> Page </a:t>
            </a:r>
            <a:r>
              <a:rPr lang="en-US" sz="4000" b="1" dirty="0">
                <a:ln w="1905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Garamond" panose="02020404030301010803" pitchFamily="18" charset="0"/>
                <a:ea typeface="Adobe Gothic Std B" panose="020B0800000000000000" pitchFamily="34" charset="-128"/>
                <a:cs typeface="Aharoni" pitchFamily="2" charset="-79"/>
              </a:rPr>
              <a:t>25</a:t>
            </a:r>
            <a:endParaRPr lang="ar-KW" sz="4000" b="1" dirty="0">
              <a:ln w="19050"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Garamond" panose="02020404030301010803" pitchFamily="18" charset="0"/>
              <a:ea typeface="Adobe Gothic Std B" panose="020B08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65083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316" y="152400"/>
            <a:ext cx="4057650" cy="1352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562" y="0"/>
            <a:ext cx="1136073" cy="11360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lum bright="-20000" contrast="40000"/>
          </a:blip>
          <a:stretch>
            <a:fillRect/>
          </a:stretch>
        </p:blipFill>
        <p:spPr>
          <a:xfrm>
            <a:off x="0" y="1754172"/>
            <a:ext cx="12192000" cy="3820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943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008909" y="5258213"/>
            <a:ext cx="78139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Read your answers.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3" y="5673711"/>
            <a:ext cx="1288472" cy="1115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83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08082" y="257596"/>
            <a:ext cx="12025746" cy="14465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00"/>
                </a:solidFill>
                <a:latin typeface="Garamond" panose="02020404030301010803" pitchFamily="18" charset="0"/>
              </a:rPr>
              <a:t>a. Write words related to the meanings of the following words.</a:t>
            </a:r>
            <a:endParaRPr lang="en-US" sz="44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2136003"/>
            <a:ext cx="2641599" cy="3477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convey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exchange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reaction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means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talented</a:t>
            </a:r>
            <a:endParaRPr lang="en-US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7596"/>
            <a:ext cx="848431" cy="8484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739241" y="2136002"/>
            <a:ext cx="2605975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messages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opinions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strong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transport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student</a:t>
            </a:r>
            <a:endParaRPr lang="en-US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45217" y="2136002"/>
            <a:ext cx="2703616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news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ideas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direct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education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artist</a:t>
            </a:r>
            <a:endParaRPr lang="en-US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48833" y="2136003"/>
            <a:ext cx="4143168" cy="3477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ideas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knowledge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latin typeface="Garamond" panose="02020404030301010803" pitchFamily="18" charset="0"/>
              </a:rPr>
              <a:t>positive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communication</a:t>
            </a:r>
          </a:p>
          <a:p>
            <a:pPr algn="l"/>
            <a:r>
              <a:rPr lang="en-US" sz="44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writer</a:t>
            </a:r>
            <a:endParaRPr lang="en-US" sz="4800" b="1" dirty="0">
              <a:ln>
                <a:solidFill>
                  <a:schemeClr val="tx1"/>
                </a:solidFill>
              </a:ln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2378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41127"/>
          </a:xfrm>
          <a:prstGeom prst="rect">
            <a:avLst/>
          </a:prstGeom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6289962" y="755096"/>
            <a:ext cx="6368474" cy="1433922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Closure!</a:t>
            </a:r>
            <a:endParaRPr lang="ar-KW" sz="8800" b="1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Garamond" panose="020204040303010108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82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1964" y="1184561"/>
            <a:ext cx="962892" cy="9628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469" y="1184561"/>
            <a:ext cx="2270415" cy="756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lum bright="-20000" contrast="40000"/>
          </a:blip>
          <a:stretch>
            <a:fillRect/>
          </a:stretch>
        </p:blipFill>
        <p:spPr>
          <a:xfrm>
            <a:off x="0" y="2161161"/>
            <a:ext cx="12192000" cy="253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5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" y="158938"/>
            <a:ext cx="2067674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11252" r="20469" b="17369"/>
          <a:stretch/>
        </p:blipFill>
        <p:spPr>
          <a:xfrm>
            <a:off x="2351587" y="143224"/>
            <a:ext cx="2160238" cy="920709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90982" y="143224"/>
            <a:ext cx="2341120" cy="940875"/>
          </a:xfrm>
          <a:prstGeom prst="rect">
            <a:avLst/>
          </a:prstGeom>
          <a:solidFill>
            <a:schemeClr val="bg1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h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800080"/>
                </a:solidFill>
              </a:rPr>
              <a:t>i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</a:rPr>
              <a:t>n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g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FF33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9051" r="32326" b="57350"/>
          <a:stretch/>
        </p:blipFill>
        <p:spPr>
          <a:xfrm>
            <a:off x="9696400" y="163391"/>
            <a:ext cx="232707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4880"/>
          <a:stretch/>
        </p:blipFill>
        <p:spPr>
          <a:xfrm>
            <a:off x="7248128" y="158938"/>
            <a:ext cx="223224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5942"/>
            <a:ext cx="12192000" cy="539205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486" y="1311979"/>
            <a:ext cx="1874888" cy="62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0393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126181" y="450685"/>
            <a:ext cx="6428509" cy="830997"/>
          </a:xfrm>
          <a:prstGeom prst="rect">
            <a:avLst/>
          </a:prstGeom>
          <a:solidFill>
            <a:srgbClr val="FFFFFF">
              <a:alpha val="67059"/>
            </a:srgbClr>
          </a:solidFill>
        </p:spPr>
        <p:txBody>
          <a:bodyPr wrap="square">
            <a:spAutoFit/>
          </a:bodyPr>
          <a:lstStyle/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Garamond" panose="02020404030301010803" pitchFamily="18" charset="0"/>
              </a:rPr>
              <a:t>Read your answers.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914" y="540601"/>
            <a:ext cx="860777" cy="65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3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0492" y="156289"/>
            <a:ext cx="4214422" cy="11079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exchange</a:t>
            </a:r>
            <a:endParaRPr lang="ar-KW" sz="6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0492" y="2413260"/>
            <a:ext cx="4214422" cy="11079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means</a:t>
            </a:r>
            <a:endParaRPr lang="ar-KW" sz="6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70492" y="4612174"/>
            <a:ext cx="4214422" cy="11079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l"/>
            <a:r>
              <a:rPr lang="en-US" sz="6600" b="1" dirty="0">
                <a:ln>
                  <a:solidFill>
                    <a:sysClr val="windowText" lastClr="000000"/>
                  </a:solidFill>
                </a:ln>
                <a:latin typeface="Garamond" panose="02020404030301010803" pitchFamily="18" charset="0"/>
              </a:rPr>
              <a:t>talented</a:t>
            </a:r>
            <a:endParaRPr lang="ar-KW" sz="6600" b="1" dirty="0">
              <a:ln>
                <a:solidFill>
                  <a:sysClr val="windowText" lastClr="000000"/>
                </a:solidFill>
              </a:ln>
              <a:latin typeface="Garamond" panose="02020404030301010803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70492" y="3669631"/>
            <a:ext cx="11573164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Cars and planes are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means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of transport.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22892" y="1506929"/>
            <a:ext cx="11573164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People communicate to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exchange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 ideas.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0492" y="5865313"/>
            <a:ext cx="11573164" cy="942543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Artists are so 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talented</a:t>
            </a:r>
            <a:r>
              <a:rPr lang="en-US" sz="4800" b="1" dirty="0">
                <a:ln>
                  <a:solidFill>
                    <a:sysClr val="windowText" lastClr="000000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.</a:t>
            </a:r>
            <a:endParaRPr lang="ar-KW" sz="4800" b="1" dirty="0">
              <a:ln>
                <a:solidFill>
                  <a:sysClr val="windowText" lastClr="000000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603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20914" y="1175657"/>
            <a:ext cx="4688116" cy="1433922"/>
          </a:xfrm>
          <a:prstGeom prst="rect">
            <a:avLst/>
          </a:prstGeom>
          <a:solidFill>
            <a:srgbClr val="FFFFFF">
              <a:alpha val="74902"/>
            </a:srgbClr>
          </a:solidFill>
        </p:spPr>
        <p:txBody>
          <a:bodyPr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ln>
                  <a:solidFill>
                    <a:schemeClr val="accent6">
                      <a:lumMod val="75000"/>
                    </a:schemeClr>
                  </a:solidFill>
                </a:ln>
                <a:solidFill>
                  <a:srgbClr val="800080"/>
                </a:solidFill>
                <a:latin typeface="Garamond" panose="020204040303010108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Thank you</a:t>
            </a:r>
            <a:endParaRPr lang="ar-KW" sz="7200" b="1" dirty="0">
              <a:ln>
                <a:solidFill>
                  <a:schemeClr val="accent6">
                    <a:lumMod val="75000"/>
                  </a:schemeClr>
                </a:solidFill>
              </a:ln>
              <a:solidFill>
                <a:srgbClr val="800080"/>
              </a:solidFill>
              <a:latin typeface="Garamond" panose="020204040303010108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99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29" y="158938"/>
            <a:ext cx="2067674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" t="11252" r="20469" b="17369"/>
          <a:stretch/>
        </p:blipFill>
        <p:spPr>
          <a:xfrm>
            <a:off x="2351587" y="143224"/>
            <a:ext cx="2160238" cy="920709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sp>
        <p:nvSpPr>
          <p:cNvPr id="8" name="Rectangle 7"/>
          <p:cNvSpPr/>
          <p:nvPr/>
        </p:nvSpPr>
        <p:spPr>
          <a:xfrm>
            <a:off x="4690982" y="143224"/>
            <a:ext cx="2341120" cy="940875"/>
          </a:xfrm>
          <a:prstGeom prst="rect">
            <a:avLst/>
          </a:prstGeom>
          <a:solidFill>
            <a:schemeClr val="bg1"/>
          </a:solidFill>
          <a:ln w="76200"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t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006600"/>
                </a:solidFill>
              </a:rPr>
              <a:t>h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800080"/>
                </a:solidFill>
              </a:rPr>
              <a:t>i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3333FF"/>
                </a:solidFill>
              </a:rPr>
              <a:t>n</a:t>
            </a:r>
            <a:r>
              <a:rPr lang="en-US" sz="6000" b="1" dirty="0">
                <a:ln>
                  <a:solidFill>
                    <a:schemeClr val="tx1"/>
                  </a:solidFill>
                </a:ln>
                <a:solidFill>
                  <a:srgbClr val="FF3399"/>
                </a:solidFill>
              </a:rPr>
              <a:t>g</a:t>
            </a:r>
            <a:endParaRPr lang="ar-KW" sz="6000" b="1" dirty="0">
              <a:ln>
                <a:solidFill>
                  <a:schemeClr val="tx1"/>
                </a:solidFill>
              </a:ln>
              <a:solidFill>
                <a:srgbClr val="FF33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24" t="9051" r="32326" b="57350"/>
          <a:stretch/>
        </p:blipFill>
        <p:spPr>
          <a:xfrm>
            <a:off x="9696400" y="163391"/>
            <a:ext cx="232707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0" b="34880"/>
          <a:stretch/>
        </p:blipFill>
        <p:spPr>
          <a:xfrm>
            <a:off x="7248128" y="158938"/>
            <a:ext cx="2232246" cy="925161"/>
          </a:xfrm>
          <a:prstGeom prst="rect">
            <a:avLst/>
          </a:prstGeom>
          <a:ln w="57150">
            <a:solidFill>
              <a:srgbClr val="0066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0764"/>
            <a:ext cx="2610247" cy="358352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82" y="1264051"/>
            <a:ext cx="2284087" cy="12504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206" y="1934147"/>
            <a:ext cx="1838981" cy="22480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46" y="3247633"/>
            <a:ext cx="2209007" cy="1888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3089" y="1878806"/>
            <a:ext cx="2622513" cy="28059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533194" y="1013438"/>
            <a:ext cx="2193239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quarrel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722738" y="2495377"/>
            <a:ext cx="2193239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quilt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213" y="5447672"/>
            <a:ext cx="2182039" cy="1194563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8978" y="4044702"/>
            <a:ext cx="1929060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l"/>
            <a:r>
              <a:rPr lang="en-US" sz="4000" b="1" dirty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Garamond" panose="02020404030301010803" pitchFamily="18" charset="0"/>
              </a:rPr>
              <a:t>Qatar</a:t>
            </a:r>
            <a:endParaRPr lang="ar-KW" sz="40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Garamond" panose="02020404030301010803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39" y="5136584"/>
            <a:ext cx="1988877" cy="17214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2452" y="5343483"/>
            <a:ext cx="2905979" cy="14877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107" y="4781084"/>
            <a:ext cx="2828028" cy="206929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147" y="2057075"/>
            <a:ext cx="2188615" cy="188934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428821" y="4543898"/>
            <a:ext cx="2193239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queue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53267" y="5997291"/>
            <a:ext cx="2193239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quill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66153" y="3963960"/>
            <a:ext cx="2833891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000099"/>
                </a:solidFill>
                <a:latin typeface="Garamond" panose="02020404030301010803" pitchFamily="18" charset="0"/>
              </a:rPr>
              <a:t>quad bike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rgbClr val="000099"/>
              </a:solidFill>
              <a:latin typeface="Garamond" panose="02020404030301010803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003365" y="1100537"/>
            <a:ext cx="2193239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Garamond" panose="02020404030301010803" pitchFamily="18" charset="0"/>
              </a:rPr>
              <a:t>queen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Garamond" panose="02020404030301010803" pitchFamily="18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089" y="5134920"/>
            <a:ext cx="2157393" cy="136162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7562250" y="1272569"/>
            <a:ext cx="1669742" cy="7995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latin typeface="Garamond" panose="02020404030301010803" pitchFamily="18" charset="0"/>
              </a:rPr>
              <a:t>quail</a:t>
            </a:r>
            <a:endParaRPr lang="ar-KW" sz="4000" b="1" dirty="0">
              <a:ln>
                <a:solidFill>
                  <a:schemeClr val="tx1"/>
                </a:solidFill>
              </a:ln>
              <a:solidFill>
                <a:schemeClr val="tx1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0697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20" grpId="0"/>
      <p:bldP spid="22" grpId="0"/>
      <p:bldP spid="23" grpId="0"/>
      <p:bldP spid="25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rame-2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7408" y="1052736"/>
            <a:ext cx="4042792" cy="3888432"/>
          </a:xfrm>
        </p:spPr>
        <p:txBody>
          <a:bodyPr>
            <a:normAutofit/>
            <a:scene3d>
              <a:camera prst="obliqueTopLeft"/>
              <a:lightRig rig="threePt" dir="t"/>
            </a:scene3d>
          </a:bodyPr>
          <a:lstStyle/>
          <a:p>
            <a:pPr rtl="0"/>
            <a:r>
              <a:rPr lang="en-US" sz="6000" b="1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Grammar</a:t>
            </a:r>
            <a:endParaRPr lang="ar-KW" sz="6000" b="1" dirty="0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rgbClr val="660066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449816" y="2262882"/>
            <a:ext cx="3974776" cy="2952328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  <a:scene3d>
              <a:camera prst="obliqueTopLeft"/>
              <a:lightRig rig="threePt" dir="t"/>
            </a:scene3d>
          </a:bodyPr>
          <a:lstStyle/>
          <a:p>
            <a:pPr algn="ctr" rtl="0">
              <a:spcBef>
                <a:spcPct val="0"/>
              </a:spcBef>
              <a:defRPr/>
            </a:pPr>
            <a:r>
              <a:rPr lang="en-US" sz="8000" b="1" dirty="0">
                <a:ln>
                  <a:solidFill>
                    <a:schemeClr val="accent2">
                      <a:lumMod val="40000"/>
                      <a:lumOff val="60000"/>
                    </a:schemeClr>
                  </a:solidFill>
                </a:ln>
                <a:solidFill>
                  <a:srgbClr val="660066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+mj-lt"/>
                <a:ea typeface="+mj-ea"/>
                <a:cs typeface="+mj-cs"/>
              </a:rPr>
              <a:t>Do your best</a:t>
            </a:r>
            <a:endParaRPr lang="ar-KW" sz="8000" b="1" dirty="0"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  <a:solidFill>
                <a:srgbClr val="660066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03small4PP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1624" y="4437112"/>
            <a:ext cx="1584176" cy="1556196"/>
          </a:xfrm>
          <a:prstGeom prst="rect">
            <a:avLst/>
          </a:prstGeom>
        </p:spPr>
      </p:pic>
      <p:pic>
        <p:nvPicPr>
          <p:cNvPr id="7" name="Picture 6" descr="animated%20bird%20in%20blossom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68209" y="620689"/>
            <a:ext cx="1887895" cy="151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352" y="-6232"/>
            <a:ext cx="9486201" cy="1143000"/>
          </a:xfrm>
        </p:spPr>
        <p:txBody>
          <a:bodyPr>
            <a:normAutofit/>
          </a:bodyPr>
          <a:lstStyle/>
          <a:p>
            <a:pPr algn="l"/>
            <a:r>
              <a:rPr lang="en-U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as shown between brackets:</a:t>
            </a:r>
            <a:endParaRPr lang="ar-KW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63352" y="1138354"/>
            <a:ext cx="11377263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book three tickets this evening. </a:t>
            </a:r>
            <a:endParaRPr lang="ar-KW" sz="4800" b="1" dirty="0">
              <a:ln>
                <a:solidFill>
                  <a:srgbClr val="660066"/>
                </a:solidFill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752186" y="2282940"/>
            <a:ext cx="3888430" cy="854968"/>
          </a:xfrm>
          <a:prstGeom prst="rect">
            <a:avLst/>
          </a:prstGeom>
          <a:solidFill>
            <a:srgbClr val="FFFFCC"/>
          </a:solidFill>
          <a:ln w="38100">
            <a:solidFill>
              <a:srgbClr val="66006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a question</a:t>
            </a:r>
            <a:endParaRPr lang="ar-K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3352" y="3284984"/>
            <a:ext cx="10404648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Telegraphs are used nowadays.</a:t>
            </a:r>
            <a:endParaRPr lang="ar-KW" sz="4800" b="1" dirty="0">
              <a:ln>
                <a:solidFill>
                  <a:srgbClr val="660066"/>
                </a:solidFill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752185" y="4797152"/>
            <a:ext cx="3888430" cy="854968"/>
          </a:xfrm>
          <a:prstGeom prst="rect">
            <a:avLst/>
          </a:prstGeom>
          <a:solidFill>
            <a:srgbClr val="FFFFCC"/>
          </a:solidFill>
          <a:ln w="38100">
            <a:solidFill>
              <a:srgbClr val="66006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make negative</a:t>
            </a:r>
            <a:endParaRPr lang="ar-KW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31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51385" y="2302744"/>
            <a:ext cx="11449271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many</a:t>
            </a:r>
            <a:r>
              <a:rPr lang="en-US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tickets will you book this evening?</a:t>
            </a:r>
            <a:endParaRPr lang="ar-KW" b="1" dirty="0">
              <a:ln>
                <a:solidFill>
                  <a:srgbClr val="660066"/>
                </a:solidFill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464152" y="1482285"/>
            <a:ext cx="4131031" cy="854968"/>
          </a:xfrm>
          <a:prstGeom prst="rect">
            <a:avLst/>
          </a:prstGeom>
          <a:solidFill>
            <a:srgbClr val="FFFFCC"/>
          </a:solidFill>
          <a:ln w="38100">
            <a:solidFill>
              <a:srgbClr val="660066"/>
            </a:solidFill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ask a question</a:t>
            </a:r>
            <a:endParaRPr lang="ar-KW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51385" y="155825"/>
            <a:ext cx="1119727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will book three tickets this evening. </a:t>
            </a:r>
            <a:endParaRPr lang="ar-KW" sz="4800" b="1" dirty="0">
              <a:ln>
                <a:solidFill>
                  <a:srgbClr val="660066"/>
                </a:solidFill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95401" y="3693964"/>
            <a:ext cx="1105325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When</a:t>
            </a:r>
            <a:r>
              <a:rPr lang="en-US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you book tickets?</a:t>
            </a:r>
            <a:endParaRPr lang="ar-KW" b="1" dirty="0">
              <a:ln>
                <a:solidFill>
                  <a:srgbClr val="660066"/>
                </a:solidFill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10541" y="5085184"/>
            <a:ext cx="10242346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n-US" b="1" dirty="0">
                <a:ln>
                  <a:solidFill>
                    <a:srgbClr val="660066"/>
                  </a:solidFill>
                </a:ln>
                <a:solidFill>
                  <a:srgbClr val="66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you do this evening?</a:t>
            </a:r>
            <a:endParaRPr lang="ar-KW" b="1" dirty="0">
              <a:ln>
                <a:solidFill>
                  <a:srgbClr val="660066"/>
                </a:solidFill>
              </a:ln>
              <a:solidFill>
                <a:srgbClr val="66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9757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119336" y="188640"/>
            <a:ext cx="12072664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ln w="3175">
                  <a:solidFill>
                    <a:sysClr val="windowText" lastClr="000000"/>
                  </a:solidFill>
                </a:ln>
                <a:latin typeface="Microsoft Tai Le" panose="020B0502040204020203" pitchFamily="34" charset="0"/>
                <a:cs typeface="Microsoft Tai Le" panose="020B0502040204020203" pitchFamily="34" charset="0"/>
              </a:rPr>
              <a:t>Mention means of communication.</a:t>
            </a:r>
            <a:endParaRPr lang="ar-KW" sz="5400" b="1" dirty="0">
              <a:ln w="3175">
                <a:solidFill>
                  <a:sysClr val="windowText" lastClr="000000"/>
                </a:solidFill>
              </a:ln>
              <a:latin typeface="Microsoft Tai Le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19"/>
          <a:stretch/>
        </p:blipFill>
        <p:spPr>
          <a:xfrm>
            <a:off x="-96688" y="1196752"/>
            <a:ext cx="5976664" cy="5661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504" y="1331640"/>
            <a:ext cx="6112405" cy="296145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936" y="3866899"/>
            <a:ext cx="2592288" cy="29911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288" y="4416315"/>
            <a:ext cx="3201597" cy="244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6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97b0aa8-1781-4c54-a774-0e389bbc798c" xsi:nil="true"/>
    <lcf76f155ced4ddcb4097134ff3c332f xmlns="c254ae3f-3131-48d8-b26b-ed44294e533b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D7DD247DD39A441B9A3C26F7BBAABB2" ma:contentTypeVersion="16" ma:contentTypeDescription="Create a new document." ma:contentTypeScope="" ma:versionID="c2478e495dd32a29d57673e8b66c0a80">
  <xsd:schema xmlns:xsd="http://www.w3.org/2001/XMLSchema" xmlns:xs="http://www.w3.org/2001/XMLSchema" xmlns:p="http://schemas.microsoft.com/office/2006/metadata/properties" xmlns:ns2="b97b0aa8-1781-4c54-a774-0e389bbc798c" xmlns:ns3="c254ae3f-3131-48d8-b26b-ed44294e533b" targetNamespace="http://schemas.microsoft.com/office/2006/metadata/properties" ma:root="true" ma:fieldsID="139fe3e767cbbca2ea5ff339e74201c9" ns2:_="" ns3:_="">
    <xsd:import namespace="b97b0aa8-1781-4c54-a774-0e389bbc798c"/>
    <xsd:import namespace="c254ae3f-3131-48d8-b26b-ed44294e533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7b0aa8-1781-4c54-a774-0e389bbc798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daa6012f-6f76-4bd2-ba88-948f847b5d82}" ma:internalName="TaxCatchAll" ma:showField="CatchAllData" ma:web="b97b0aa8-1781-4c54-a774-0e389bbc798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54ae3f-3131-48d8-b26b-ed44294e533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71fa80e8-f9fa-49b3-9546-d5146fade0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51A4A17-2A49-4C9B-A99B-987626C3F7AF}">
  <ds:schemaRefs>
    <ds:schemaRef ds:uri="http://purl.org/dc/elements/1.1/"/>
    <ds:schemaRef ds:uri="http://schemas.microsoft.com/office/2006/metadata/properties"/>
    <ds:schemaRef ds:uri="b97b0aa8-1781-4c54-a774-0e389bbc798c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office/infopath/2007/PartnerControls"/>
    <ds:schemaRef ds:uri="c254ae3f-3131-48d8-b26b-ed44294e533b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E0E67E4-B841-483C-8D29-EA69F4C3258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5604B6B-61FB-48B0-B58A-822B06EC95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97b0aa8-1781-4c54-a774-0e389bbc798c"/>
    <ds:schemaRef ds:uri="c254ae3f-3131-48d8-b26b-ed44294e53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596</TotalTime>
  <Words>396</Words>
  <Application>Microsoft Office PowerPoint</Application>
  <PresentationFormat>Widescreen</PresentationFormat>
  <Paragraphs>96</Paragraphs>
  <Slides>42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Adobe Gothic Std B</vt:lpstr>
      <vt:lpstr>Aharoni</vt:lpstr>
      <vt:lpstr>Arial</vt:lpstr>
      <vt:lpstr>Arial Unicode MS</vt:lpstr>
      <vt:lpstr>Calibri</vt:lpstr>
      <vt:lpstr>Calibri Light</vt:lpstr>
      <vt:lpstr>Garamond</vt:lpstr>
      <vt:lpstr>LinotypeInagur-Bold</vt:lpstr>
      <vt:lpstr>Microsoft Tai Le</vt:lpstr>
      <vt:lpstr>Monotype Corsiva</vt:lpstr>
      <vt:lpstr>Times New Roman</vt:lpstr>
      <vt:lpstr>Office Theme</vt:lpstr>
      <vt:lpstr>1_Office Theme</vt:lpstr>
      <vt:lpstr>PowerPoint Presentation</vt:lpstr>
      <vt:lpstr>Opener</vt:lpstr>
      <vt:lpstr>Write words which begin with the letter</vt:lpstr>
      <vt:lpstr>PowerPoint Presentation</vt:lpstr>
      <vt:lpstr>PowerPoint Presentation</vt:lpstr>
      <vt:lpstr>Grammar</vt:lpstr>
      <vt:lpstr>Do as shown between brackets:</vt:lpstr>
      <vt:lpstr>PowerPoint Presentation</vt:lpstr>
      <vt:lpstr>PowerPoint Presentation</vt:lpstr>
      <vt:lpstr>PowerPoint Presentation</vt:lpstr>
      <vt:lpstr>PowerPoint Presentation</vt:lpstr>
      <vt:lpstr>sensitive</vt:lpstr>
      <vt:lpstr>PowerPoint Presentation</vt:lpstr>
      <vt:lpstr>talented</vt:lpstr>
      <vt:lpstr>PowerPoint Presentation</vt:lpstr>
      <vt:lpstr>skillful</vt:lpstr>
      <vt:lpstr>New 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acer-PC</dc:creator>
  <cp:lastModifiedBy>OmarRazan</cp:lastModifiedBy>
  <cp:revision>81</cp:revision>
  <dcterms:created xsi:type="dcterms:W3CDTF">2018-12-09T00:50:14Z</dcterms:created>
  <dcterms:modified xsi:type="dcterms:W3CDTF">2023-05-02T07:45:57Z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0x010100BD7DD247DD39A441B9A3C26F7BBAABB2</vt:lpwstr>
  </property>
  <property fmtid="{D5CDD505-2E9C-101B-9397-08002B2CF9AE}" pid="3" name="MediaServiceImageTags">
    <vt:lpwstr/>
  </property>
</Properties>
</file>